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83" r:id="rId6"/>
    <p:sldId id="261" r:id="rId7"/>
    <p:sldId id="262" r:id="rId8"/>
    <p:sldId id="276" r:id="rId9"/>
    <p:sldId id="280" r:id="rId10"/>
    <p:sldId id="277" r:id="rId11"/>
    <p:sldId id="264" r:id="rId12"/>
    <p:sldId id="278" r:id="rId13"/>
    <p:sldId id="279" r:id="rId14"/>
    <p:sldId id="268" r:id="rId15"/>
    <p:sldId id="281" r:id="rId16"/>
    <p:sldId id="275" r:id="rId17"/>
    <p:sldId id="265" r:id="rId18"/>
    <p:sldId id="257" r:id="rId19"/>
    <p:sldId id="270" r:id="rId20"/>
    <p:sldId id="260" r:id="rId21"/>
    <p:sldId id="259" r:id="rId22"/>
    <p:sldId id="27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102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E4C7-7F23-4FAB-90B2-6547F882316A}" type="datetimeFigureOut">
              <a:rPr lang="de-DE" smtClean="0"/>
              <a:t>28.10.2016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E5CA-6719-465D-819B-A1439ADD5F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9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60648-ABA2-42DB-B971-9B758509A95A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1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79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60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891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83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03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00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320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914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48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65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89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93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291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87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9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2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1E5CA-6719-465D-819B-A1439ADD5F0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54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88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025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4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16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0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8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03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2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0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6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169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3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11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3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7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14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57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39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4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57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4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5771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21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6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2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9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20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35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53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39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0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9237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07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55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32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3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2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 descr="BOKU_Allgeme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72883"/>
            <a:ext cx="12192000" cy="45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405" y="1028733"/>
            <a:ext cx="8544948" cy="1661024"/>
          </a:xfrm>
          <a:prstGeom prst="rect">
            <a:avLst/>
          </a:prstGeom>
        </p:spPr>
        <p:txBody>
          <a:bodyPr vert="horz" lIns="107507" tIns="53753" rIns="107507" bIns="53753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9403" y="3062234"/>
            <a:ext cx="8448939" cy="1998947"/>
          </a:xfrm>
          <a:prstGeom prst="rect">
            <a:avLst/>
          </a:prstGeom>
        </p:spPr>
        <p:txBody>
          <a:bodyPr vert="horz" lIns="107507" tIns="53753" rIns="107507" bIns="53753"/>
          <a:lstStyle>
            <a:lvl1pPr marL="0" indent="0" algn="l">
              <a:buNone/>
              <a:defRPr/>
            </a:lvl1pPr>
            <a:lvl2pPr marL="537532" indent="0" algn="ctr">
              <a:buNone/>
              <a:defRPr/>
            </a:lvl2pPr>
            <a:lvl3pPr marL="1075064" indent="0" algn="ctr">
              <a:buNone/>
              <a:defRPr/>
            </a:lvl3pPr>
            <a:lvl4pPr marL="1612596" indent="0" algn="ctr">
              <a:buNone/>
              <a:defRPr/>
            </a:lvl4pPr>
            <a:lvl5pPr marL="2150128" indent="0" algn="ctr">
              <a:buNone/>
              <a:defRPr/>
            </a:lvl5pPr>
            <a:lvl6pPr marL="2687659" indent="0" algn="ctr">
              <a:buNone/>
              <a:defRPr/>
            </a:lvl6pPr>
            <a:lvl7pPr marL="3225191" indent="0" algn="ctr">
              <a:buNone/>
              <a:defRPr/>
            </a:lvl7pPr>
            <a:lvl8pPr marL="3762723" indent="0" algn="ctr">
              <a:buNone/>
              <a:defRPr/>
            </a:lvl8pPr>
            <a:lvl9pPr marL="4300255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2657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12" y="275341"/>
            <a:ext cx="8654441" cy="1142735"/>
          </a:xfrm>
          <a:prstGeom prst="rect">
            <a:avLst/>
          </a:prstGeom>
        </p:spPr>
        <p:txBody>
          <a:bodyPr vert="horz" lIns="107507" tIns="53753" rIns="107507" bIns="5375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911" y="1599511"/>
            <a:ext cx="10972179" cy="4526375"/>
          </a:xfrm>
          <a:prstGeom prst="rect">
            <a:avLst/>
          </a:prstGeom>
        </p:spPr>
        <p:txBody>
          <a:bodyPr vert="horz" lIns="107507" tIns="53753" rIns="107507" bIns="5375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2259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451" y="4407010"/>
            <a:ext cx="10362269" cy="1362369"/>
          </a:xfrm>
          <a:prstGeom prst="rect">
            <a:avLst/>
          </a:prstGeom>
        </p:spPr>
        <p:txBody>
          <a:bodyPr vert="horz" lIns="107507" tIns="53753" rIns="107507" bIns="53753" anchor="t"/>
          <a:lstStyle>
            <a:lvl1pPr algn="l">
              <a:defRPr sz="47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451" y="2906175"/>
            <a:ext cx="10362269" cy="1500835"/>
          </a:xfrm>
          <a:prstGeom prst="rect">
            <a:avLst/>
          </a:prstGeom>
        </p:spPr>
        <p:txBody>
          <a:bodyPr vert="horz" lIns="107507" tIns="53753" rIns="107507" bIns="53753" anchor="b"/>
          <a:lstStyle>
            <a:lvl1pPr marL="0" indent="0">
              <a:buNone/>
              <a:defRPr sz="2400"/>
            </a:lvl1pPr>
            <a:lvl2pPr marL="537532" indent="0">
              <a:buNone/>
              <a:defRPr sz="2100"/>
            </a:lvl2pPr>
            <a:lvl3pPr marL="1075064" indent="0">
              <a:buNone/>
              <a:defRPr sz="1900"/>
            </a:lvl3pPr>
            <a:lvl4pPr marL="1612596" indent="0">
              <a:buNone/>
              <a:defRPr sz="1600"/>
            </a:lvl4pPr>
            <a:lvl5pPr marL="2150128" indent="0">
              <a:buNone/>
              <a:defRPr sz="1600"/>
            </a:lvl5pPr>
            <a:lvl6pPr marL="2687659" indent="0">
              <a:buNone/>
              <a:defRPr sz="1600"/>
            </a:lvl6pPr>
            <a:lvl7pPr marL="3225191" indent="0">
              <a:buNone/>
              <a:defRPr sz="1600"/>
            </a:lvl7pPr>
            <a:lvl8pPr marL="3762723" indent="0">
              <a:buNone/>
              <a:defRPr sz="1600"/>
            </a:lvl8pPr>
            <a:lvl9pPr marL="4300255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4470046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10" y="275341"/>
            <a:ext cx="8654441" cy="1142735"/>
          </a:xfrm>
          <a:prstGeom prst="rect">
            <a:avLst/>
          </a:prstGeom>
        </p:spPr>
        <p:txBody>
          <a:bodyPr vert="horz" lIns="107507" tIns="53753" rIns="107507" bIns="5375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911" y="1599511"/>
            <a:ext cx="5385816" cy="4526375"/>
          </a:xfrm>
          <a:prstGeom prst="rect">
            <a:avLst/>
          </a:prstGeom>
        </p:spPr>
        <p:txBody>
          <a:bodyPr vert="horz" lIns="107507" tIns="53753" rIns="107507" bIns="5375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4207" y="1599511"/>
            <a:ext cx="5387884" cy="4526375"/>
          </a:xfrm>
          <a:prstGeom prst="rect">
            <a:avLst/>
          </a:prstGeom>
        </p:spPr>
        <p:txBody>
          <a:bodyPr vert="horz" lIns="107507" tIns="53753" rIns="107507" bIns="53753"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966274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11" y="275341"/>
            <a:ext cx="8558431" cy="1142735"/>
          </a:xfrm>
          <a:prstGeom prst="rect">
            <a:avLst/>
          </a:prstGeom>
        </p:spPr>
        <p:txBody>
          <a:bodyPr vert="horz" lIns="107507" tIns="53753" rIns="107507" bIns="53753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911" y="1535850"/>
            <a:ext cx="5385816" cy="639804"/>
          </a:xfrm>
          <a:prstGeom prst="rect">
            <a:avLst/>
          </a:prstGeom>
        </p:spPr>
        <p:txBody>
          <a:bodyPr vert="horz" lIns="107507" tIns="53753" rIns="107507" bIns="53753" anchor="b"/>
          <a:lstStyle>
            <a:lvl1pPr marL="0" indent="0">
              <a:buNone/>
              <a:defRPr sz="2800" b="1"/>
            </a:lvl1pPr>
            <a:lvl2pPr marL="537532" indent="0">
              <a:buNone/>
              <a:defRPr sz="2400" b="1"/>
            </a:lvl2pPr>
            <a:lvl3pPr marL="1075064" indent="0">
              <a:buNone/>
              <a:defRPr sz="2100" b="1"/>
            </a:lvl3pPr>
            <a:lvl4pPr marL="1612596" indent="0">
              <a:buNone/>
              <a:defRPr sz="1900" b="1"/>
            </a:lvl4pPr>
            <a:lvl5pPr marL="2150128" indent="0">
              <a:buNone/>
              <a:defRPr sz="1900" b="1"/>
            </a:lvl5pPr>
            <a:lvl6pPr marL="2687659" indent="0">
              <a:buNone/>
              <a:defRPr sz="1900" b="1"/>
            </a:lvl6pPr>
            <a:lvl7pPr marL="3225191" indent="0">
              <a:buNone/>
              <a:defRPr sz="1900" b="1"/>
            </a:lvl7pPr>
            <a:lvl8pPr marL="3762723" indent="0">
              <a:buNone/>
              <a:defRPr sz="1900" b="1"/>
            </a:lvl8pPr>
            <a:lvl9pPr marL="4300255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911" y="2175654"/>
            <a:ext cx="5385816" cy="3950233"/>
          </a:xfrm>
          <a:prstGeom prst="rect">
            <a:avLst/>
          </a:prstGeom>
        </p:spPr>
        <p:txBody>
          <a:bodyPr vert="horz" lIns="107507" tIns="53753" rIns="107507" bIns="5375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4207" y="1535850"/>
            <a:ext cx="5387884" cy="639804"/>
          </a:xfrm>
          <a:prstGeom prst="rect">
            <a:avLst/>
          </a:prstGeom>
        </p:spPr>
        <p:txBody>
          <a:bodyPr vert="horz" lIns="107507" tIns="53753" rIns="107507" bIns="53753" anchor="b"/>
          <a:lstStyle>
            <a:lvl1pPr marL="0" indent="0">
              <a:buNone/>
              <a:defRPr sz="2800" b="1"/>
            </a:lvl1pPr>
            <a:lvl2pPr marL="537532" indent="0">
              <a:buNone/>
              <a:defRPr sz="2400" b="1"/>
            </a:lvl2pPr>
            <a:lvl3pPr marL="1075064" indent="0">
              <a:buNone/>
              <a:defRPr sz="2100" b="1"/>
            </a:lvl3pPr>
            <a:lvl4pPr marL="1612596" indent="0">
              <a:buNone/>
              <a:defRPr sz="1900" b="1"/>
            </a:lvl4pPr>
            <a:lvl5pPr marL="2150128" indent="0">
              <a:buNone/>
              <a:defRPr sz="1900" b="1"/>
            </a:lvl5pPr>
            <a:lvl6pPr marL="2687659" indent="0">
              <a:buNone/>
              <a:defRPr sz="1900" b="1"/>
            </a:lvl6pPr>
            <a:lvl7pPr marL="3225191" indent="0">
              <a:buNone/>
              <a:defRPr sz="1900" b="1"/>
            </a:lvl7pPr>
            <a:lvl8pPr marL="3762723" indent="0">
              <a:buNone/>
              <a:defRPr sz="1900" b="1"/>
            </a:lvl8pPr>
            <a:lvl9pPr marL="4300255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4207" y="2175654"/>
            <a:ext cx="5387884" cy="3950233"/>
          </a:xfrm>
          <a:prstGeom prst="rect">
            <a:avLst/>
          </a:prstGeom>
        </p:spPr>
        <p:txBody>
          <a:bodyPr vert="horz" lIns="107507" tIns="53753" rIns="107507" bIns="53753"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589403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70386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11" y="275341"/>
            <a:ext cx="8558431" cy="1142735"/>
          </a:xfrm>
          <a:prstGeom prst="rect">
            <a:avLst/>
          </a:prstGeom>
        </p:spPr>
        <p:txBody>
          <a:bodyPr vert="horz" lIns="107507" tIns="53753" rIns="107507" bIns="5375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594313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00238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11" y="273749"/>
            <a:ext cx="4010935" cy="1161833"/>
          </a:xfrm>
          <a:prstGeom prst="rect">
            <a:avLst/>
          </a:prstGeom>
        </p:spPr>
        <p:txBody>
          <a:bodyPr vert="horz" lIns="107507" tIns="53753" rIns="107507" bIns="53753" anchor="b"/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636" y="1412776"/>
            <a:ext cx="6814453" cy="4713109"/>
          </a:xfrm>
          <a:prstGeom prst="rect">
            <a:avLst/>
          </a:prstGeom>
        </p:spPr>
        <p:txBody>
          <a:bodyPr vert="horz" lIns="107507" tIns="53753" rIns="107507" bIns="53753"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911" y="1435582"/>
            <a:ext cx="4010935" cy="4690305"/>
          </a:xfrm>
          <a:prstGeom prst="rect">
            <a:avLst/>
          </a:prstGeom>
        </p:spPr>
        <p:txBody>
          <a:bodyPr vert="horz" lIns="107507" tIns="53753" rIns="107507" bIns="53753"/>
          <a:lstStyle>
            <a:lvl1pPr marL="0" indent="0">
              <a:buNone/>
              <a:defRPr sz="1600"/>
            </a:lvl1pPr>
            <a:lvl2pPr marL="537532" indent="0">
              <a:buNone/>
              <a:defRPr sz="1500"/>
            </a:lvl2pPr>
            <a:lvl3pPr marL="1075064" indent="0">
              <a:buNone/>
              <a:defRPr sz="1200"/>
            </a:lvl3pPr>
            <a:lvl4pPr marL="1612596" indent="0">
              <a:buNone/>
              <a:defRPr sz="1100"/>
            </a:lvl4pPr>
            <a:lvl5pPr marL="2150128" indent="0">
              <a:buNone/>
              <a:defRPr sz="1100"/>
            </a:lvl5pPr>
            <a:lvl6pPr marL="2687659" indent="0">
              <a:buNone/>
              <a:defRPr sz="1100"/>
            </a:lvl6pPr>
            <a:lvl7pPr marL="3225191" indent="0">
              <a:buNone/>
              <a:defRPr sz="1100"/>
            </a:lvl7pPr>
            <a:lvl8pPr marL="3762723" indent="0">
              <a:buNone/>
              <a:defRPr sz="1100"/>
            </a:lvl8pPr>
            <a:lvl9pPr marL="4300255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6756590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4736054"/>
            <a:ext cx="7314787" cy="566593"/>
          </a:xfrm>
          <a:prstGeom prst="rect">
            <a:avLst/>
          </a:prstGeom>
        </p:spPr>
        <p:txBody>
          <a:bodyPr vert="horz" lIns="107507" tIns="53753" rIns="107507" bIns="53753" anchor="b"/>
          <a:lstStyle>
            <a:lvl1pPr algn="l"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7488" y="548680"/>
            <a:ext cx="7314787" cy="4114163"/>
          </a:xfrm>
          <a:prstGeom prst="rect">
            <a:avLst/>
          </a:prstGeom>
        </p:spPr>
        <p:txBody>
          <a:bodyPr vert="horz" lIns="107507" tIns="53753" rIns="107507" bIns="53753"/>
          <a:lstStyle>
            <a:lvl1pPr marL="0" indent="0">
              <a:buNone/>
              <a:defRPr sz="3700"/>
            </a:lvl1pPr>
            <a:lvl2pPr marL="537532" indent="0">
              <a:buNone/>
              <a:defRPr sz="3300"/>
            </a:lvl2pPr>
            <a:lvl3pPr marL="1075064" indent="0">
              <a:buNone/>
              <a:defRPr sz="2800"/>
            </a:lvl3pPr>
            <a:lvl4pPr marL="1612596" indent="0">
              <a:buNone/>
              <a:defRPr sz="2400"/>
            </a:lvl4pPr>
            <a:lvl5pPr marL="2150128" indent="0">
              <a:buNone/>
              <a:defRPr sz="2400"/>
            </a:lvl5pPr>
            <a:lvl6pPr marL="2687659" indent="0">
              <a:buNone/>
              <a:defRPr sz="2400"/>
            </a:lvl6pPr>
            <a:lvl7pPr marL="3225191" indent="0">
              <a:buNone/>
              <a:defRPr sz="2400"/>
            </a:lvl7pPr>
            <a:lvl8pPr marL="3762723" indent="0">
              <a:buNone/>
              <a:defRPr sz="2400"/>
            </a:lvl8pPr>
            <a:lvl9pPr marL="4300255" indent="0">
              <a:buNone/>
              <a:defRPr sz="24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7488" y="5302648"/>
            <a:ext cx="7314787" cy="805325"/>
          </a:xfrm>
          <a:prstGeom prst="rect">
            <a:avLst/>
          </a:prstGeom>
        </p:spPr>
        <p:txBody>
          <a:bodyPr vert="horz" lIns="107507" tIns="53753" rIns="107507" bIns="53753"/>
          <a:lstStyle>
            <a:lvl1pPr marL="0" indent="0">
              <a:buNone/>
              <a:defRPr sz="1600"/>
            </a:lvl1pPr>
            <a:lvl2pPr marL="537532" indent="0">
              <a:buNone/>
              <a:defRPr sz="1500"/>
            </a:lvl2pPr>
            <a:lvl3pPr marL="1075064" indent="0">
              <a:buNone/>
              <a:defRPr sz="1200"/>
            </a:lvl3pPr>
            <a:lvl4pPr marL="1612596" indent="0">
              <a:buNone/>
              <a:defRPr sz="1100"/>
            </a:lvl4pPr>
            <a:lvl5pPr marL="2150128" indent="0">
              <a:buNone/>
              <a:defRPr sz="1100"/>
            </a:lvl5pPr>
            <a:lvl6pPr marL="2687659" indent="0">
              <a:buNone/>
              <a:defRPr sz="1100"/>
            </a:lvl6pPr>
            <a:lvl7pPr marL="3225191" indent="0">
              <a:buNone/>
              <a:defRPr sz="1100"/>
            </a:lvl7pPr>
            <a:lvl8pPr marL="3762723" indent="0">
              <a:buNone/>
              <a:defRPr sz="1100"/>
            </a:lvl8pPr>
            <a:lvl9pPr marL="4300255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3266481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11" y="275341"/>
            <a:ext cx="8558431" cy="1142735"/>
          </a:xfrm>
          <a:prstGeom prst="rect">
            <a:avLst/>
          </a:prstGeom>
        </p:spPr>
        <p:txBody>
          <a:bodyPr vert="horz" lIns="107507" tIns="53753" rIns="107507" bIns="53753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911" y="1599511"/>
            <a:ext cx="10972179" cy="4526375"/>
          </a:xfrm>
          <a:prstGeom prst="rect">
            <a:avLst/>
          </a:prstGeom>
        </p:spPr>
        <p:txBody>
          <a:bodyPr vert="eaVert" lIns="107507" tIns="53753" rIns="107507" bIns="5375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078175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8289" y="1316765"/>
            <a:ext cx="3168351" cy="4698419"/>
          </a:xfrm>
          <a:prstGeom prst="rect">
            <a:avLst/>
          </a:prstGeom>
        </p:spPr>
        <p:txBody>
          <a:bodyPr vert="eaVert" lIns="107507" tIns="53753" rIns="107507" bIns="53753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912" y="275339"/>
            <a:ext cx="7790345" cy="5850547"/>
          </a:xfrm>
          <a:prstGeom prst="rect">
            <a:avLst/>
          </a:prstGeom>
        </p:spPr>
        <p:txBody>
          <a:bodyPr vert="eaVert" lIns="107507" tIns="53753" rIns="107507" bIns="5375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02981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912" y="275339"/>
            <a:ext cx="8366409" cy="5850547"/>
          </a:xfrm>
          <a:prstGeom prst="rect">
            <a:avLst/>
          </a:prstGeom>
        </p:spPr>
        <p:txBody>
          <a:bodyPr vert="horz" lIns="107507" tIns="53753" rIns="107507" bIns="53753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11040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67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865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310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497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3000">
              <a:srgbClr val="85C2FF">
                <a:alpha val="36000"/>
                <a:lumMod val="82000"/>
                <a:lumOff val="18000"/>
              </a:srgbClr>
            </a:gs>
            <a:gs pos="73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73F9-95D2-4641-B8E7-05616AF050A3}" type="datetimeFigureOut">
              <a:rPr lang="de-AT" smtClean="0"/>
              <a:t>28.10.2016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D541-5F8B-4422-99D9-6CDE239ADFB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10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3000">
              <a:srgbClr val="85C2FF">
                <a:alpha val="36000"/>
                <a:lumMod val="82000"/>
                <a:lumOff val="18000"/>
              </a:srgbClr>
            </a:gs>
            <a:gs pos="73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3000">
              <a:srgbClr val="85C2FF">
                <a:alpha val="36000"/>
                <a:lumMod val="82000"/>
                <a:lumOff val="18000"/>
              </a:srgbClr>
            </a:gs>
            <a:gs pos="73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0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3000">
              <a:srgbClr val="85C2FF">
                <a:alpha val="36000"/>
                <a:lumMod val="82000"/>
                <a:lumOff val="18000"/>
              </a:srgbClr>
            </a:gs>
            <a:gs pos="73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73F9-95D2-4641-B8E7-05616AF050A3}" type="datetimeFigureOut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28.10.2016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D541-5F8B-4422-99D9-6CDE239ADFB5}" type="slidenum">
              <a:rPr lang="de-AT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A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9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3000">
              <a:srgbClr val="85C2FF">
                <a:alpha val="36000"/>
                <a:lumMod val="82000"/>
                <a:lumOff val="18000"/>
              </a:srgbClr>
            </a:gs>
            <a:gs pos="73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2"/>
          <p:cNvSpPr>
            <a:spLocks noChangeShapeType="1"/>
          </p:cNvSpPr>
          <p:nvPr/>
        </p:nvSpPr>
        <p:spPr bwMode="auto">
          <a:xfrm>
            <a:off x="1" y="5594308"/>
            <a:ext cx="890882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7507" tIns="53753" rIns="107507" bIns="537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800" b="1">
              <a:solidFill>
                <a:srgbClr val="000000"/>
              </a:solidFill>
              <a:ea typeface="Geneva" pitchFamily="36" charset="-128"/>
            </a:endParaRPr>
          </a:p>
        </p:txBody>
      </p:sp>
      <p:sp>
        <p:nvSpPr>
          <p:cNvPr id="1028" name="Line 33"/>
          <p:cNvSpPr>
            <a:spLocks noChangeShapeType="1"/>
          </p:cNvSpPr>
          <p:nvPr/>
        </p:nvSpPr>
        <p:spPr bwMode="auto">
          <a:xfrm>
            <a:off x="1" y="5594308"/>
            <a:ext cx="881578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7507" tIns="53753" rIns="107507" bIns="537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800" b="1">
              <a:solidFill>
                <a:srgbClr val="000000"/>
              </a:solidFill>
              <a:ea typeface="Geneva" pitchFamily="36" charset="-128"/>
            </a:endParaRPr>
          </a:p>
        </p:txBody>
      </p:sp>
      <p:sp>
        <p:nvSpPr>
          <p:cNvPr id="1030" name="Line 36"/>
          <p:cNvSpPr>
            <a:spLocks noChangeShapeType="1"/>
          </p:cNvSpPr>
          <p:nvPr/>
        </p:nvSpPr>
        <p:spPr bwMode="auto">
          <a:xfrm>
            <a:off x="562359" y="6316872"/>
            <a:ext cx="11160321" cy="0"/>
          </a:xfrm>
          <a:prstGeom prst="line">
            <a:avLst/>
          </a:prstGeom>
          <a:noFill/>
          <a:ln w="9525">
            <a:solidFill>
              <a:srgbClr val="4DAC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7507" tIns="53753" rIns="107507" bIns="5375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800" b="1">
              <a:solidFill>
                <a:srgbClr val="000000"/>
              </a:solidFill>
              <a:ea typeface="Geneva" pitchFamily="36" charset="-128"/>
            </a:endParaRP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11230617" y="6375759"/>
            <a:ext cx="454358" cy="27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7507" tIns="53753" rIns="107507" bIns="53753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Geneva" pitchFamily="36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66356C5-A545-4524-987C-EA5851AE4021}" type="slidenum">
              <a:rPr lang="de-AT" sz="11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AT" sz="110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risk.boku.ac.at/WP/wp-content/uploads/2014/08/ISR-Logo_1260x165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56373" y="13753"/>
            <a:ext cx="2726955" cy="139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0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+mj-lt"/>
          <a:ea typeface="Geneva" pitchFamily="36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  <a:ea typeface="Geneva" pitchFamily="3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  <a:ea typeface="Geneva" pitchFamily="3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  <a:ea typeface="Geneva" pitchFamily="3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  <a:ea typeface="Geneva" pitchFamily="36" charset="-128"/>
        </a:defRPr>
      </a:lvl5pPr>
      <a:lvl6pPr marL="537532"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</a:defRPr>
      </a:lvl6pPr>
      <a:lvl7pPr marL="1075064"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</a:defRPr>
      </a:lvl7pPr>
      <a:lvl8pPr marL="1612596"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</a:defRPr>
      </a:lvl8pPr>
      <a:lvl9pPr marL="2150128"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E00"/>
          </a:solidFill>
          <a:latin typeface="Arial Narrow" pitchFamily="34" charset="0"/>
        </a:defRPr>
      </a:lvl9pPr>
    </p:titleStyle>
    <p:bodyStyle>
      <a:lvl1pPr marL="403149" indent="-403149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Geneva" pitchFamily="36" charset="-128"/>
          <a:cs typeface="+mn-cs"/>
        </a:defRPr>
      </a:lvl1pPr>
      <a:lvl2pPr marL="873489" indent="-335957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Geneva" pitchFamily="36" charset="-128"/>
        </a:defRPr>
      </a:lvl2pPr>
      <a:lvl3pPr marL="1343829" indent="-268765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Geneva" pitchFamily="36" charset="-128"/>
        </a:defRPr>
      </a:lvl3pPr>
      <a:lvl4pPr marL="1881361" indent="-268765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900">
          <a:solidFill>
            <a:schemeClr val="tx1"/>
          </a:solidFill>
          <a:latin typeface="+mn-lt"/>
          <a:ea typeface="Geneva" pitchFamily="36" charset="-128"/>
        </a:defRPr>
      </a:lvl4pPr>
      <a:lvl5pPr marL="2418893" indent="-268765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Geneva" pitchFamily="36" charset="-128"/>
        </a:defRPr>
      </a:lvl5pPr>
      <a:lvl6pPr marL="2956425" indent="-268765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Geneva" pitchFamily="36" charset="-128"/>
        </a:defRPr>
      </a:lvl6pPr>
      <a:lvl7pPr marL="3493957" indent="-268765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Geneva" pitchFamily="36" charset="-128"/>
        </a:defRPr>
      </a:lvl7pPr>
      <a:lvl8pPr marL="4031489" indent="-268765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Geneva" pitchFamily="36" charset="-128"/>
        </a:defRPr>
      </a:lvl8pPr>
      <a:lvl9pPr marL="4569020" indent="-268765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Geneva" pitchFamily="36" charset="-128"/>
        </a:defRPr>
      </a:lvl9pPr>
    </p:bodyStyle>
    <p:otherStyle>
      <a:defPPr>
        <a:defRPr lang="de-DE"/>
      </a:defPPr>
      <a:lvl1pPr marL="0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532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064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96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0128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659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191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2723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255" algn="l" defTabSz="53753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331" y="439741"/>
            <a:ext cx="8544948" cy="1824203"/>
          </a:xfrm>
        </p:spPr>
        <p:txBody>
          <a:bodyPr/>
          <a:lstStyle/>
          <a:p>
            <a:r>
              <a:rPr lang="de-DE" dirty="0"/>
              <a:t>Mögliche radiologische Auswirkungen eines Versagens des Reaktordruckbehälters des KKW Tihange 2</a:t>
            </a:r>
            <a:r>
              <a:rPr lang="de-DE" sz="3200" i="1" dirty="0"/>
              <a:t/>
            </a:r>
            <a:br>
              <a:rPr lang="de-DE" sz="3200" i="1" dirty="0"/>
            </a:br>
            <a:r>
              <a:rPr lang="de-DE" dirty="0"/>
              <a:t/>
            </a:r>
            <a:br>
              <a:rPr lang="de-DE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3393" y="2756925"/>
            <a:ext cx="8448939" cy="2688299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de-DE" dirty="0" smtClean="0"/>
              <a:t>Studie des Instituts für Sicherheits- und Risikowissenschaften (ISR) Wien</a:t>
            </a:r>
            <a:endParaRPr lang="de-DE" sz="2100" dirty="0"/>
          </a:p>
          <a:p>
            <a:r>
              <a:rPr lang="de-DE" sz="2700" dirty="0"/>
              <a:t>Autoren: N. Arnold,  K. Gufler, S. Sholly,  N. Müllner</a:t>
            </a:r>
          </a:p>
          <a:p>
            <a:r>
              <a:rPr lang="en-US" sz="2100" dirty="0"/>
              <a:t>Institute of Security/Safety- and Risk Sciences, University of Natural Resources and Life Sciences, Vienna, April 2016 (original English version)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9290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15645"/>
            <a:ext cx="10515600" cy="2042795"/>
          </a:xfrm>
        </p:spPr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 smtClean="0"/>
              <a:t>Ergebnisse:</a:t>
            </a:r>
            <a:br>
              <a:rPr lang="de-DE" b="1" dirty="0" smtClean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sz="3100" i="1" dirty="0">
                <a:solidFill>
                  <a:prstClr val="black"/>
                </a:solidFill>
                <a:latin typeface="+mn-lt"/>
              </a:rPr>
              <a:t>Die Studie beantwortet </a:t>
            </a:r>
            <a:r>
              <a:rPr lang="de-DE" sz="3100" i="1" dirty="0" smtClean="0">
                <a:solidFill>
                  <a:prstClr val="black"/>
                </a:solidFill>
                <a:latin typeface="+mn-lt"/>
              </a:rPr>
              <a:t>– wie dargestellt - im </a:t>
            </a:r>
            <a:r>
              <a:rPr lang="de-DE" sz="3100" i="1" dirty="0">
                <a:solidFill>
                  <a:prstClr val="black"/>
                </a:solidFill>
                <a:latin typeface="+mn-lt"/>
              </a:rPr>
              <a:t>Rahmen der gemachten </a:t>
            </a:r>
            <a:r>
              <a:rPr lang="de-DE" sz="3100" i="1" dirty="0" smtClean="0">
                <a:solidFill>
                  <a:prstClr val="black"/>
                </a:solidFill>
                <a:latin typeface="+mn-lt"/>
              </a:rPr>
              <a:t>Annahmen -  </a:t>
            </a:r>
            <a:r>
              <a:rPr lang="de-DE" sz="3100" i="1" dirty="0">
                <a:solidFill>
                  <a:prstClr val="black"/>
                </a:solidFill>
                <a:latin typeface="+mn-lt"/>
              </a:rPr>
              <a:t>folgende </a:t>
            </a:r>
            <a:r>
              <a:rPr lang="de-DE" sz="3100" i="1" dirty="0" smtClean="0">
                <a:solidFill>
                  <a:prstClr val="black"/>
                </a:solidFill>
                <a:latin typeface="+mn-lt"/>
              </a:rPr>
              <a:t>Fragen:</a:t>
            </a:r>
            <a:r>
              <a:rPr lang="de-DE" sz="2800" i="1" dirty="0">
                <a:solidFill>
                  <a:prstClr val="black"/>
                </a:solidFill>
                <a:latin typeface="+mn-lt"/>
              </a:rPr>
              <a:t/>
            </a:r>
            <a:br>
              <a:rPr lang="de-DE" sz="2800" i="1" dirty="0">
                <a:solidFill>
                  <a:prstClr val="black"/>
                </a:solidFill>
                <a:latin typeface="+mn-lt"/>
              </a:rPr>
            </a:br>
            <a:r>
              <a:rPr lang="de-DE" sz="2800" b="1" i="1" dirty="0">
                <a:solidFill>
                  <a:prstClr val="black"/>
                </a:solidFill>
              </a:rPr>
              <a:t/>
            </a:r>
            <a:br>
              <a:rPr lang="de-DE" sz="2800" b="1" i="1" dirty="0">
                <a:solidFill>
                  <a:prstClr val="black"/>
                </a:solidFill>
              </a:rPr>
            </a:br>
            <a:endParaRPr lang="de-DE" b="1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8680" y="3413759"/>
            <a:ext cx="10515600" cy="1722121"/>
          </a:xfrm>
        </p:spPr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de-DE" i="1" dirty="0"/>
              <a:t>1</a:t>
            </a:r>
            <a:r>
              <a:rPr lang="de-DE" i="1" dirty="0" smtClean="0"/>
              <a:t>.</a:t>
            </a:r>
            <a:r>
              <a:rPr lang="de-DE" dirty="0" smtClean="0"/>
              <a:t>	</a:t>
            </a:r>
            <a:r>
              <a:rPr lang="de-DE" i="1" dirty="0" smtClean="0"/>
              <a:t>Mit welcher Wahrscheinlichkeit würde in der Region der für den 	Normalbetrieb von Anlagen von Anlagen geltende Wert von 	1mSv </a:t>
            </a:r>
            <a:r>
              <a:rPr lang="de-DE" b="1" i="1" dirty="0" smtClean="0"/>
              <a:t>mehr als dreifach </a:t>
            </a:r>
            <a:r>
              <a:rPr lang="de-DE" i="1" dirty="0" smtClean="0"/>
              <a:t>überschritten?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3450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02" descr="Z:\Daten\Projekte\5_laufende Projekte\Tihange-Flex\unterlagen\tiha_2_A_d1_cs137_gnd_tw4_img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38" y="0"/>
            <a:ext cx="5974080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126182" y="711200"/>
            <a:ext cx="2059709" cy="166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56873" y="1948872"/>
            <a:ext cx="2918691" cy="10344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5288" y="1487207"/>
            <a:ext cx="2822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prstClr val="white"/>
                </a:solidFill>
              </a:rPr>
              <a:t>Wetterbedingte Wahrscheinlichkeit für eine</a:t>
            </a:r>
          </a:p>
          <a:p>
            <a:r>
              <a:rPr lang="de-AT" dirty="0" smtClean="0">
                <a:solidFill>
                  <a:prstClr val="white"/>
                </a:solidFill>
              </a:rPr>
              <a:t>Kontamination &gt; 185 </a:t>
            </a:r>
            <a:r>
              <a:rPr lang="de-AT" dirty="0" err="1" smtClean="0">
                <a:solidFill>
                  <a:prstClr val="white"/>
                </a:solidFill>
              </a:rPr>
              <a:t>kBq</a:t>
            </a:r>
            <a:r>
              <a:rPr lang="de-AT" dirty="0" smtClean="0">
                <a:solidFill>
                  <a:prstClr val="white"/>
                </a:solidFill>
              </a:rPr>
              <a:t> Cs-137</a:t>
            </a:r>
          </a:p>
          <a:p>
            <a:r>
              <a:rPr lang="de-AT" dirty="0" smtClean="0">
                <a:solidFill>
                  <a:prstClr val="white"/>
                </a:solidFill>
              </a:rPr>
              <a:t>~ </a:t>
            </a:r>
            <a:r>
              <a:rPr lang="de-AT" b="1" dirty="0" smtClean="0">
                <a:solidFill>
                  <a:prstClr val="white"/>
                </a:solidFill>
              </a:rPr>
              <a:t>30% Wahrscheinlichkeit für Strahlenbelastung größer als 3 Millisievert</a:t>
            </a:r>
            <a:endParaRPr lang="de-AT" b="1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46036" y="3383280"/>
            <a:ext cx="4096327" cy="5329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8691" y="3688027"/>
            <a:ext cx="196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prstClr val="white"/>
                </a:solidFill>
              </a:rPr>
              <a:t>Wetterbedingte Wahrscheinlichkeit ~ 3%</a:t>
            </a:r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3520" y="554289"/>
            <a:ext cx="291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prstClr val="white"/>
                </a:solidFill>
              </a:rPr>
              <a:t>Wahrscheinlichkeitskarte</a:t>
            </a:r>
          </a:p>
          <a:p>
            <a:r>
              <a:rPr lang="de-AT" dirty="0" smtClean="0">
                <a:solidFill>
                  <a:prstClr val="white"/>
                </a:solidFill>
              </a:rPr>
              <a:t>basiert auf 3000 repräsentativen Wettersituationen </a:t>
            </a:r>
            <a:endParaRPr lang="de-AT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43418" y="2909455"/>
            <a:ext cx="3906982" cy="47382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50153" y="3087863"/>
            <a:ext cx="196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prstClr val="white"/>
                </a:solidFill>
              </a:rPr>
              <a:t>Düsseldorf:</a:t>
            </a:r>
          </a:p>
          <a:p>
            <a:r>
              <a:rPr lang="de-AT" dirty="0" smtClean="0">
                <a:solidFill>
                  <a:prstClr val="white"/>
                </a:solidFill>
              </a:rPr>
              <a:t>Wetterbedingte Wahrscheinlichkeit ~ 10%</a:t>
            </a:r>
            <a:endParaRPr lang="de-AT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2521" y="6323053"/>
            <a:ext cx="62209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prstClr val="black"/>
                </a:solidFill>
              </a:rPr>
              <a:t>0.01%   0.03%    0.1%   0.3%     1%        3%        10%    30%     100%</a:t>
            </a:r>
            <a:endParaRPr lang="de-AT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21800" y="4764263"/>
            <a:ext cx="246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prstClr val="white"/>
                </a:solidFill>
              </a:rPr>
              <a:t>Anmerkung – 185 </a:t>
            </a:r>
            <a:r>
              <a:rPr lang="de-AT" dirty="0" err="1" smtClean="0">
                <a:solidFill>
                  <a:prstClr val="white"/>
                </a:solidFill>
              </a:rPr>
              <a:t>kBq</a:t>
            </a:r>
            <a:r>
              <a:rPr lang="de-AT" dirty="0" smtClean="0">
                <a:solidFill>
                  <a:prstClr val="white"/>
                </a:solidFill>
              </a:rPr>
              <a:t>/m2 entsprechen etwa einer Jahresdosis von 3 </a:t>
            </a:r>
            <a:r>
              <a:rPr lang="de-AT" dirty="0" err="1" smtClean="0">
                <a:solidFill>
                  <a:prstClr val="white"/>
                </a:solidFill>
              </a:rPr>
              <a:t>mSv</a:t>
            </a:r>
            <a:r>
              <a:rPr lang="de-AT" dirty="0" smtClean="0">
                <a:solidFill>
                  <a:prstClr val="white"/>
                </a:solidFill>
              </a:rPr>
              <a:t> (1m Höhe)</a:t>
            </a:r>
            <a:endParaRPr lang="de-A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9" t="33884" r="35159" b="50698"/>
          <a:stretch/>
        </p:blipFill>
        <p:spPr bwMode="auto">
          <a:xfrm>
            <a:off x="229643" y="378673"/>
            <a:ext cx="11681702" cy="477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02" descr="Z:\Daten\Projekte\5_laufende Projekte\Tihange-Flex\unterlagen\tiha_2_A_d1_cs137_gnd_tw4_img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61"/>
          <a:stretch/>
        </p:blipFill>
        <p:spPr bwMode="auto">
          <a:xfrm>
            <a:off x="0" y="5638800"/>
            <a:ext cx="120269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feld 19"/>
          <p:cNvSpPr txBox="1"/>
          <p:nvPr/>
        </p:nvSpPr>
        <p:spPr>
          <a:xfrm>
            <a:off x="6805612" y="1821267"/>
            <a:ext cx="1076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Hannover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45969" y="1959742"/>
            <a:ext cx="10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Amsterdam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143624" y="3969152"/>
            <a:ext cx="155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Frankfurt am Main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356555" y="2910119"/>
            <a:ext cx="1056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Antwerpen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84795" y="1102600"/>
            <a:ext cx="959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Bremen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868238" y="3679026"/>
            <a:ext cx="114301" cy="1095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260240" y="3372234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928714" y="3228457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4786255" y="3057303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5304221" y="2697952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748461" y="1904995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6127746" y="1186328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705226" y="1939046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070494" y="4062406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441378" y="3253497"/>
            <a:ext cx="936000" cy="936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2994151" y="2802727"/>
            <a:ext cx="1872000" cy="1872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2534319" y="2355816"/>
            <a:ext cx="2808000" cy="2808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091240" y="1859022"/>
            <a:ext cx="3744000" cy="37440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438400" y="5163816"/>
            <a:ext cx="3532183" cy="50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46" name="Gerade Verbindung 45"/>
          <p:cNvCxnSpPr>
            <a:stCxn id="43" idx="2"/>
            <a:endCxn id="29" idx="2"/>
          </p:cNvCxnSpPr>
          <p:nvPr/>
        </p:nvCxnSpPr>
        <p:spPr>
          <a:xfrm>
            <a:off x="2091240" y="3731022"/>
            <a:ext cx="1776998" cy="2775"/>
          </a:xfrm>
          <a:prstGeom prst="line">
            <a:avLst/>
          </a:prstGeom>
          <a:ln w="952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2728921" y="3669500"/>
            <a:ext cx="938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 </a:t>
            </a:r>
            <a:r>
              <a:rPr lang="de-DE" sz="1100" dirty="0" smtClean="0">
                <a:solidFill>
                  <a:prstClr val="black"/>
                </a:solidFill>
              </a:rPr>
              <a:t>ca. 200 km</a:t>
            </a:r>
            <a:endParaRPr lang="de-DE" sz="1100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50" y="6250136"/>
            <a:ext cx="12276499" cy="6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5355413" y="2599934"/>
            <a:ext cx="959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Dortmund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31910" y="2951458"/>
            <a:ext cx="980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Düsseldorf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973966" y="3122050"/>
            <a:ext cx="502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Köln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305175" y="2993357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11106" y="3280976"/>
            <a:ext cx="67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Brüssel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998086" y="4309325"/>
            <a:ext cx="100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Luxemburg</a:t>
            </a:r>
            <a:endParaRPr lang="de-DE" sz="1200" b="1" dirty="0">
              <a:solidFill>
                <a:prstClr val="white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147340" y="3351191"/>
            <a:ext cx="114301" cy="10954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958768" y="3142476"/>
            <a:ext cx="88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prstClr val="white"/>
                </a:solidFill>
              </a:rPr>
              <a:t>Maastricht</a:t>
            </a:r>
            <a:endParaRPr lang="de-DE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440" y="563880"/>
            <a:ext cx="10515600" cy="48006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b="1" dirty="0" smtClean="0"/>
              <a:t>Ergebnisse</a:t>
            </a:r>
            <a:r>
              <a:rPr lang="de-DE" sz="4000" b="1" dirty="0" smtClean="0"/>
              <a:t>:</a:t>
            </a:r>
            <a:br>
              <a:rPr lang="de-DE" sz="40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i="1" dirty="0" smtClean="0"/>
              <a:t>2. </a:t>
            </a:r>
            <a:r>
              <a:rPr lang="de-DE" sz="2800" b="1" dirty="0" smtClean="0"/>
              <a:t>	</a:t>
            </a:r>
            <a:r>
              <a:rPr lang="de-DE" sz="2800" b="1" i="1" dirty="0" smtClean="0"/>
              <a:t>Mit welcher Wahrscheinlichkeit wird die Region Aachen bei einem 	Versagen des Reaktordruckbehälters im Kernkraftwerk Tihange 2 	von einem radioaktiven Fallout betroffen, der in Tschernobyl zur 	langfristigen Umsiedelung führte?</a:t>
            </a:r>
            <a:endParaRPr lang="de-DE" sz="2800" b="1" i="1" dirty="0"/>
          </a:p>
        </p:txBody>
      </p:sp>
    </p:spTree>
    <p:extLst>
      <p:ext uri="{BB962C8B-B14F-4D97-AF65-F5344CB8AC3E}">
        <p14:creationId xmlns:p14="http://schemas.microsoft.com/office/powerpoint/2010/main" val="31122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98" descr="C:\Users\laus\Google Drive\Tihange\abb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0"/>
            <a:ext cx="7117079" cy="6414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/>
          <p:cNvCxnSpPr/>
          <p:nvPr/>
        </p:nvCxnSpPr>
        <p:spPr>
          <a:xfrm>
            <a:off x="2456873" y="2004288"/>
            <a:ext cx="2918691" cy="8051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9527" y="2711026"/>
            <a:ext cx="196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Wetterbedingte Wahrscheinlichkeit ~ 0.01%</a:t>
            </a:r>
            <a:endParaRPr lang="de-AT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56872" y="3038761"/>
            <a:ext cx="4091710" cy="47306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9526" y="531530"/>
            <a:ext cx="1967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Wetterbedingte Wahrscheinlichkeit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Für eine Kontamination &gt; 1480 </a:t>
            </a:r>
            <a:r>
              <a:rPr lang="de-AT" dirty="0" err="1" smtClean="0">
                <a:solidFill>
                  <a:schemeClr val="bg1"/>
                </a:solidFill>
              </a:rPr>
              <a:t>kBq</a:t>
            </a:r>
            <a:r>
              <a:rPr lang="de-AT" dirty="0" smtClean="0">
                <a:solidFill>
                  <a:schemeClr val="bg1"/>
                </a:solidFill>
              </a:rPr>
              <a:t> Cs-137</a:t>
            </a:r>
          </a:p>
          <a:p>
            <a:r>
              <a:rPr lang="de-AT" dirty="0" smtClean="0">
                <a:solidFill>
                  <a:schemeClr val="bg1"/>
                </a:solidFill>
              </a:rPr>
              <a:t>~ 10%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51760" y="6414052"/>
            <a:ext cx="7117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0,01  %                 0,1 %                 1 %                      10 %                100 </a:t>
            </a:r>
            <a:r>
              <a:rPr lang="de-DE" dirty="0" smtClean="0">
                <a:solidFill>
                  <a:schemeClr val="bg1"/>
                </a:solidFill>
              </a:rPr>
              <a:t>% </a:t>
            </a:r>
            <a:r>
              <a:rPr lang="de-DE" sz="1000" dirty="0" smtClean="0">
                <a:solidFill>
                  <a:schemeClr val="bg1"/>
                </a:solidFill>
              </a:rPr>
              <a:t>                </a:t>
            </a:r>
            <a:r>
              <a:rPr lang="de-DE" sz="1000" dirty="0" smtClean="0"/>
              <a:t> 1%</a:t>
            </a:r>
            <a:endParaRPr lang="de-DE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9992139" y="1337605"/>
            <a:ext cx="20143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Wenn der  RDB in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Tihange 2 versagt, wird die Region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Aachen mit einer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Wahrscheinlichkeit von 10 % langfristig unbewohnbar</a:t>
            </a:r>
          </a:p>
        </p:txBody>
      </p:sp>
    </p:spTree>
    <p:extLst>
      <p:ext uri="{BB962C8B-B14F-4D97-AF65-F5344CB8AC3E}">
        <p14:creationId xmlns:p14="http://schemas.microsoft.com/office/powerpoint/2010/main" val="33757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Ergebnisse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298065"/>
            <a:ext cx="10515600" cy="1740535"/>
          </a:xfrm>
        </p:spPr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de-DE" dirty="0" smtClean="0"/>
              <a:t>3.	</a:t>
            </a:r>
            <a:r>
              <a:rPr lang="de-DE" i="1" dirty="0" smtClean="0"/>
              <a:t>Welche radioaktiven Belastungen können bei ungünstigen 	Wetterlagen in der Region Aachen auftreten?	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9004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96" descr="C:\Users\laus\Google Drive\Tihange\abb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6" y="50358"/>
            <a:ext cx="6217920" cy="6187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7805530" y="521189"/>
            <a:ext cx="397565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Ungünstige reale meteorologischer Situation an einem  Wintertag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Simulation für 24h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r>
              <a:rPr lang="de-DE" sz="2800" dirty="0" smtClean="0">
                <a:solidFill>
                  <a:schemeClr val="bg1"/>
                </a:solidFill>
              </a:rPr>
              <a:t>7-Tage Dosis:  größer als 100 mSv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 smtClean="0">
              <a:solidFill>
                <a:schemeClr val="bg1"/>
              </a:solidFill>
            </a:endParaRPr>
          </a:p>
          <a:p>
            <a:pPr marL="457200" indent="-457200">
              <a:buFont typeface="Symbol"/>
              <a:buChar char="Þ"/>
            </a:pPr>
            <a:r>
              <a:rPr lang="de-DE" sz="2800" dirty="0" smtClean="0">
                <a:solidFill>
                  <a:schemeClr val="bg1"/>
                </a:solidFill>
              </a:rPr>
              <a:t>Richtwert für kurzfristige Evakuierung überschritten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35218" y="6237798"/>
            <a:ext cx="648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                         0,01     0,1        1         10       100          [mSv]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97" descr="Z:\Daten\Projekte\5_laufende Projekte\Tihange-Flex\abb_lifetim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0"/>
            <a:ext cx="7299960" cy="6162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7848600" y="853440"/>
            <a:ext cx="4099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Lebenszeitdosis bis zu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1000 mSv</a:t>
            </a:r>
          </a:p>
          <a:p>
            <a:endParaRPr lang="de-DE" sz="2800" dirty="0">
              <a:solidFill>
                <a:schemeClr val="bg1"/>
              </a:solidFill>
            </a:endParaRPr>
          </a:p>
          <a:p>
            <a:pPr marL="457200" indent="-457200">
              <a:buFont typeface="Symbol"/>
              <a:buChar char="Þ"/>
            </a:pPr>
            <a:r>
              <a:rPr lang="de-DE" sz="2800" dirty="0" smtClean="0">
                <a:solidFill>
                  <a:schemeClr val="bg1"/>
                </a:solidFill>
              </a:rPr>
              <a:t>Störfall-Grenzwert für deutscher KKW bis zu 20-fach überschritten</a:t>
            </a:r>
          </a:p>
          <a:p>
            <a:pPr marL="457200" indent="-457200">
              <a:buFont typeface="Symbol"/>
              <a:buChar char="Þ"/>
            </a:pPr>
            <a:r>
              <a:rPr lang="de-DE" sz="2800" dirty="0" smtClean="0">
                <a:solidFill>
                  <a:schemeClr val="bg1"/>
                </a:solidFill>
              </a:rPr>
              <a:t>Das heißt: wenn solch ein Fall nicht praktisch ausgeschlossen ist, muss Anlage stillgelegt werden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1960" y="6162261"/>
            <a:ext cx="740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                                                                   1             10          100      1000        [mSv]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Weitere Ergebnisse und Zusammenfassung :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4468" y="1683027"/>
            <a:ext cx="10515600" cy="4686242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 	</a:t>
            </a:r>
            <a:r>
              <a:rPr lang="de-DE" i="1" dirty="0" smtClean="0"/>
              <a:t>Die GroßRegion Aachen liegt auf Grund der meteorologischen 	Verhältnisse bei einer radioaktiven Freisetzung in Tihange im 	großräumigen Hauptbelastungsgebiet</a:t>
            </a:r>
          </a:p>
          <a:p>
            <a:pPr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de-DE" i="1" dirty="0" smtClean="0"/>
              <a:t> 	Strahlenbelastungen für die GroßRegion Aachen wären bei 	ungünstiger Wetterlage vergleichbar mit Strahlenbelastungen 	innerhalb der 20 km Sperrzone von Fukushima</a:t>
            </a:r>
          </a:p>
          <a:p>
            <a:pPr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de-DE" i="1" dirty="0" smtClean="0"/>
              <a:t>  	Bei einem Störfall in Tihange mit einem anschließenden Versagen 	des Reaktordruckbehälters kann der Fall eintreten, dass die 	Region Aachen unbewohnbar wird.</a:t>
            </a:r>
          </a:p>
        </p:txBody>
      </p:sp>
    </p:spTree>
    <p:extLst>
      <p:ext uri="{BB962C8B-B14F-4D97-AF65-F5344CB8AC3E}">
        <p14:creationId xmlns:p14="http://schemas.microsoft.com/office/powerpoint/2010/main" val="12835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 smtClean="0"/>
              <a:t>Folgen für den Katastrophenschutz:</a:t>
            </a:r>
            <a:endParaRPr lang="de-DE" sz="4000" dirty="0"/>
          </a:p>
        </p:txBody>
      </p:sp>
      <p:sp>
        <p:nvSpPr>
          <p:cNvPr id="4" name="Textfeld 3"/>
          <p:cNvSpPr txBox="1"/>
          <p:nvPr/>
        </p:nvSpPr>
        <p:spPr>
          <a:xfrm>
            <a:off x="1086678" y="2483640"/>
            <a:ext cx="9899374" cy="187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  <a:spcAft>
                <a:spcPts val="1200"/>
              </a:spcAft>
            </a:pPr>
            <a:r>
              <a:rPr lang="de-DE" sz="2800" i="1" dirty="0" smtClean="0">
                <a:solidFill>
                  <a:prstClr val="black"/>
                </a:solidFill>
              </a:rPr>
              <a:t>Bei </a:t>
            </a:r>
            <a:r>
              <a:rPr lang="de-DE" sz="2800" i="1" dirty="0">
                <a:solidFill>
                  <a:prstClr val="black"/>
                </a:solidFill>
              </a:rPr>
              <a:t>einem Versagen des Reaktordruckbehälters </a:t>
            </a:r>
            <a:r>
              <a:rPr lang="de-DE" sz="2800" i="1" dirty="0" smtClean="0">
                <a:solidFill>
                  <a:prstClr val="black"/>
                </a:solidFill>
              </a:rPr>
              <a:t> in Tihange 2 ist die voraussichtliche Vorwarnzeit </a:t>
            </a:r>
            <a:r>
              <a:rPr lang="de-DE" sz="2800" i="1" dirty="0">
                <a:solidFill>
                  <a:prstClr val="black"/>
                </a:solidFill>
              </a:rPr>
              <a:t>so kurz, dass </a:t>
            </a:r>
            <a:r>
              <a:rPr lang="de-DE" sz="2800" i="1" dirty="0" smtClean="0">
                <a:solidFill>
                  <a:prstClr val="black"/>
                </a:solidFill>
              </a:rPr>
              <a:t>eine rechtzeitige Evakuierung vor dem Eintreffen der radioaktiven Wolke praktisch </a:t>
            </a:r>
            <a:r>
              <a:rPr lang="de-DE" sz="2800" i="1" dirty="0">
                <a:solidFill>
                  <a:prstClr val="black"/>
                </a:solidFill>
              </a:rPr>
              <a:t>als ausgeschlossen </a:t>
            </a:r>
            <a:r>
              <a:rPr lang="de-DE" sz="2800" i="1" dirty="0" smtClean="0">
                <a:solidFill>
                  <a:prstClr val="black"/>
                </a:solidFill>
              </a:rPr>
              <a:t>erscheint.</a:t>
            </a:r>
          </a:p>
        </p:txBody>
      </p:sp>
    </p:spTree>
    <p:extLst>
      <p:ext uri="{BB962C8B-B14F-4D97-AF65-F5344CB8AC3E}">
        <p14:creationId xmlns:p14="http://schemas.microsoft.com/office/powerpoint/2010/main" val="1430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5273" y="1234997"/>
            <a:ext cx="10515600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smtClean="0">
                <a:latin typeface="+mj-lt"/>
              </a:rPr>
              <a:t>Zielsetzung der Studie:</a:t>
            </a:r>
          </a:p>
          <a:p>
            <a:pPr marL="0" indent="0">
              <a:buNone/>
            </a:pPr>
            <a:endParaRPr lang="de-DE" dirty="0"/>
          </a:p>
          <a:p>
            <a:pPr>
              <a:lnSpc>
                <a:spcPts val="43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i="1" dirty="0" smtClean="0"/>
              <a:t>      	Welche radiologischen Auswirkungen kann ein Versagen des 	Reaktordruckbehälters von Tihange 2 auf die Region Aachen 	haben?</a:t>
            </a:r>
            <a:endParaRPr lang="de-DE" dirty="0"/>
          </a:p>
          <a:p>
            <a:pPr>
              <a:lnSpc>
                <a:spcPts val="4300"/>
              </a:lnSpc>
              <a:buFont typeface="Wingdings" panose="05000000000000000000" pitchFamily="2" charset="2"/>
              <a:buChar char="Ø"/>
            </a:pPr>
            <a:r>
              <a:rPr lang="de-DE" i="1" dirty="0" smtClean="0"/>
              <a:t>        Die Studie enthält keine Aussage darüber, wie wahrscheinlich ein 	Versagen des Reaktordruckbehälters von Tihange 2 ist.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3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6760" y="1078864"/>
            <a:ext cx="10515600" cy="5230496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900"/>
              </a:lnSpc>
              <a:buNone/>
            </a:pPr>
            <a:r>
              <a:rPr lang="de-DE" sz="3500" b="1" dirty="0" smtClean="0">
                <a:latin typeface="+mj-lt"/>
              </a:rPr>
              <a:t>Höhe der radioaktiven Belastung bei einem Unfall ist abhängig von: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de-DE" dirty="0" smtClean="0"/>
              <a:t> 	</a:t>
            </a:r>
            <a:r>
              <a:rPr lang="de-DE" i="1" dirty="0" smtClean="0"/>
              <a:t>„</a:t>
            </a:r>
            <a:r>
              <a:rPr lang="de-DE" b="1" i="1" dirty="0"/>
              <a:t>Quellterm</a:t>
            </a:r>
            <a:r>
              <a:rPr lang="de-DE" i="1" dirty="0" smtClean="0"/>
              <a:t>“: Art und Menge von radioaktiven Stoffen, die aus 	dem   	Reaktordruckbehälter entweichen können (Gase, 	Flüssigkeiten, feste 	Stoffe; Art der Nuklide)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de-DE" i="1" dirty="0"/>
              <a:t>	</a:t>
            </a:r>
            <a:r>
              <a:rPr lang="de-DE" b="1" i="1" dirty="0" smtClean="0"/>
              <a:t>Freisetzung</a:t>
            </a:r>
            <a:r>
              <a:rPr lang="de-DE" i="1" dirty="0" smtClean="0"/>
              <a:t>: Art und Weise, auf welchen Wegen und in welchen 	Zeiträumen 	die radioaktiven Stoffe aus dem Reaktor 	entweichen 	(explosionsartig oder stetig; mit Brand oder ohne 	Brand…. )	</a:t>
            </a:r>
          </a:p>
          <a:p>
            <a:pPr>
              <a:lnSpc>
                <a:spcPts val="3200"/>
              </a:lnSpc>
              <a:buFont typeface="Wingdings" panose="05000000000000000000" pitchFamily="2" charset="2"/>
              <a:buChar char="Ø"/>
            </a:pPr>
            <a:r>
              <a:rPr lang="de-DE" i="1" dirty="0" smtClean="0"/>
              <a:t> 	</a:t>
            </a:r>
            <a:r>
              <a:rPr lang="de-DE" b="1" i="1" dirty="0"/>
              <a:t> </a:t>
            </a:r>
            <a:r>
              <a:rPr lang="de-DE" b="1" i="1" dirty="0" smtClean="0"/>
              <a:t>Ausbreitung: </a:t>
            </a:r>
            <a:r>
              <a:rPr lang="de-DE" i="1" dirty="0" smtClean="0"/>
              <a:t>Art und Weise, wie sich die radioaktiven Stoffe auf 	Grund 	der meteorologischen Situation in der Umgebung 	verteilen; Entfernung, Wetterverhältnisse, Bodenbeschaffenheit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6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6348"/>
            <a:ext cx="10515600" cy="742122"/>
          </a:xfrm>
        </p:spPr>
        <p:txBody>
          <a:bodyPr>
            <a:normAutofit/>
          </a:bodyPr>
          <a:lstStyle/>
          <a:p>
            <a:r>
              <a:rPr lang="de-DE" sz="3200" b="1" dirty="0"/>
              <a:t>Wesentlicher Inhalt der Studie</a:t>
            </a:r>
            <a:r>
              <a:rPr lang="de-DE" sz="3200" b="1" dirty="0" smtClean="0"/>
              <a:t>: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1453" y="1775792"/>
            <a:ext cx="10515600" cy="4094921"/>
          </a:xfrm>
        </p:spPr>
        <p:txBody>
          <a:bodyPr>
            <a:normAutofit/>
          </a:bodyPr>
          <a:lstStyle/>
          <a:p>
            <a:pPr lvl="1">
              <a:lnSpc>
                <a:spcPts val="32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sz="2800" i="1" dirty="0" smtClean="0"/>
              <a:t>	</a:t>
            </a:r>
            <a:r>
              <a:rPr lang="de-DE" sz="2800" b="1" i="1" dirty="0" smtClean="0"/>
              <a:t>Exposition der Betroffenen: zu welcher Strahlenwirkung kommt 	es</a:t>
            </a:r>
            <a:r>
              <a:rPr lang="de-DE" sz="2800" i="1" dirty="0" smtClean="0"/>
              <a:t>, mit wieviel Millisievert werden die Menschen in den Regionen 	belastet, wenn es zu einem Unfall kommt ?</a:t>
            </a:r>
          </a:p>
          <a:p>
            <a:pPr lvl="1">
              <a:lnSpc>
                <a:spcPts val="32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de-DE" sz="2800" b="1" i="1" dirty="0" smtClean="0"/>
              <a:t> 	Wahrscheinlichkeit der Betroffenheit: wie wahrscheinlich ist es</a:t>
            </a:r>
            <a:r>
              <a:rPr lang="de-DE" sz="2800" i="1" dirty="0" smtClean="0"/>
              <a:t>, 	dass die Region von stärkeren Strahlenbelastungen betroffen 	wird, wenn es zu einen Unfall kommt ?</a:t>
            </a:r>
            <a:endParaRPr lang="de-DE" sz="3600" i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i="1" dirty="0"/>
              <a:t>Berechnung der Verbreitung der Radioaktivität aufgrund von </a:t>
            </a:r>
            <a:r>
              <a:rPr lang="de-DE" i="1" dirty="0" smtClean="0"/>
              <a:t>Daten  aus 3000 realen verschiedenen </a:t>
            </a:r>
            <a:r>
              <a:rPr lang="de-DE" i="1" dirty="0"/>
              <a:t>Wettersituationen mit „Flex Risk</a:t>
            </a:r>
            <a:r>
              <a:rPr lang="de-DE" i="1" dirty="0" smtClean="0"/>
              <a:t>“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5254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24069" y="728005"/>
            <a:ext cx="1117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atin typeface="+mj-lt"/>
              </a:rPr>
              <a:t>Beurteilungsgrundlagen für Strahlenbelastungen</a:t>
            </a:r>
            <a:endParaRPr lang="de-DE" sz="4000" b="1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72209" y="2478156"/>
            <a:ext cx="8613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i="1" dirty="0"/>
              <a:t>Wie werden die Strahlenbelastungen abgeschätzt</a:t>
            </a:r>
            <a:r>
              <a:rPr lang="de-DE" sz="2800" i="1" dirty="0" smtClean="0"/>
              <a:t>?</a:t>
            </a:r>
          </a:p>
          <a:p>
            <a:endParaRPr lang="de-DE" sz="2800" i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i="1" dirty="0" smtClean="0"/>
              <a:t>Bei welcher Strahlenbelastung muss etwas getan werden?</a:t>
            </a:r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4216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30086"/>
            <a:ext cx="10515600" cy="954157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Richtgrößen für Katastrophenschutzmaßnahmen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094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 smtClean="0"/>
              <a:t>7 Tage Dosis:</a:t>
            </a:r>
          </a:p>
          <a:p>
            <a:pPr marL="0" indent="0">
              <a:lnSpc>
                <a:spcPts val="3200"/>
              </a:lnSpc>
              <a:spcAft>
                <a:spcPts val="1800"/>
              </a:spcAft>
              <a:buNone/>
            </a:pPr>
            <a:r>
              <a:rPr lang="de-DE" b="1" dirty="0"/>
              <a:t>	</a:t>
            </a:r>
            <a:r>
              <a:rPr lang="de-DE" i="1" dirty="0" smtClean="0"/>
              <a:t>Vorausberechnete Strahlendosis, die man in 7 Tagen durch 	äußere Bestrahlung und 	Inhalation erhalten würde – 	einschließlich der inneren Folgestrahlung aus eingelagerten 	radioaktiven Stoffen</a:t>
            </a:r>
            <a:endParaRPr lang="de-DE" i="1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b="1" dirty="0" smtClean="0"/>
              <a:t>Lebenszeitdosis:</a:t>
            </a:r>
          </a:p>
          <a:p>
            <a:pPr marL="0" indent="0">
              <a:lnSpc>
                <a:spcPts val="3200"/>
              </a:lnSpc>
              <a:buNone/>
            </a:pPr>
            <a:r>
              <a:rPr lang="de-DE" dirty="0" smtClean="0"/>
              <a:t>	</a:t>
            </a:r>
            <a:r>
              <a:rPr lang="de-DE" i="1" dirty="0" smtClean="0"/>
              <a:t>Vorausberechnete Strahlendosis über die ganze Lebenszeit 	gemessen als Summe von äußerer und innerer Bestrahlung 	(Inhalation; Ingestion)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4536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16173"/>
            <a:ext cx="10515600" cy="607015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ts val="3600"/>
              </a:lnSpc>
              <a:spcAft>
                <a:spcPts val="1800"/>
              </a:spcAft>
              <a:buNone/>
            </a:pPr>
            <a:r>
              <a:rPr lang="de-DE" sz="3200" b="1" dirty="0" smtClean="0">
                <a:latin typeface="+mj-lt"/>
              </a:rPr>
              <a:t>Bewertungsgrößen für die radioaktive Belastung</a:t>
            </a:r>
            <a:endParaRPr lang="de-DE" sz="3200" dirty="0" smtClean="0">
              <a:latin typeface="+mj-lt"/>
            </a:endParaRPr>
          </a:p>
          <a:p>
            <a:pPr marL="0" indent="0">
              <a:buNone/>
            </a:pPr>
            <a:r>
              <a:rPr lang="de-DE" b="1" i="1" dirty="0" smtClean="0"/>
              <a:t>Grundgröße:</a:t>
            </a:r>
            <a:r>
              <a:rPr lang="de-DE" i="1" dirty="0" smtClean="0"/>
              <a:t> „</a:t>
            </a:r>
            <a:r>
              <a:rPr lang="de-DE" b="1" i="1" dirty="0" smtClean="0"/>
              <a:t>Dosis</a:t>
            </a:r>
            <a:r>
              <a:rPr lang="de-DE" i="1" dirty="0" smtClean="0"/>
              <a:t>“,  gemessen durch die Maßeinheit „</a:t>
            </a:r>
            <a:r>
              <a:rPr lang="de-DE" b="1" i="1" dirty="0" smtClean="0"/>
              <a:t>Sievert</a:t>
            </a:r>
            <a:r>
              <a:rPr lang="de-DE" i="1" dirty="0" smtClean="0"/>
              <a:t>“</a:t>
            </a:r>
            <a:endParaRPr lang="de-DE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 Zugelassene Grenzbelastung für einen Menschen (allg. Bevölkerung) aus dem normalen Betrieb von Anlagen:	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i="1" dirty="0"/>
              <a:t>	</a:t>
            </a:r>
            <a:r>
              <a:rPr lang="de-DE" i="1" dirty="0" smtClean="0"/>
              <a:t>		  </a:t>
            </a:r>
            <a:r>
              <a:rPr lang="de-DE" b="1" i="1" dirty="0" smtClean="0"/>
              <a:t>1 Millisievert (mSv) </a:t>
            </a:r>
            <a:r>
              <a:rPr lang="de-DE" i="1" dirty="0" smtClean="0"/>
              <a:t>/ Jahr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 Zugelassene Grenzbelastung für einen kerntechnischen Störfall in Deutschland: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i="1" dirty="0"/>
              <a:t>	</a:t>
            </a:r>
            <a:r>
              <a:rPr lang="de-DE" i="1" dirty="0" smtClean="0"/>
              <a:t>		 </a:t>
            </a:r>
            <a:r>
              <a:rPr lang="de-DE" b="1" i="1" dirty="0" smtClean="0"/>
              <a:t>50 Millisievert (mSv) </a:t>
            </a:r>
            <a:r>
              <a:rPr lang="de-DE" i="1" dirty="0" smtClean="0"/>
              <a:t>Lebenszeitdosis</a:t>
            </a:r>
            <a:endParaRPr lang="de-DE" b="1" i="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i="1" dirty="0" smtClean="0"/>
              <a:t> Grenzdosis (Richtwert) für Evakuierung:</a:t>
            </a:r>
          </a:p>
          <a:p>
            <a:pPr marL="2286000" lvl="5" indent="0">
              <a:buNone/>
            </a:pPr>
            <a:r>
              <a:rPr lang="de-DE" sz="2800" b="1" i="1" dirty="0" smtClean="0"/>
              <a:t>	100 Millisievert (mSv) </a:t>
            </a:r>
            <a:r>
              <a:rPr lang="de-DE" sz="2800" i="1" dirty="0" smtClean="0"/>
              <a:t>7-Tage Dosis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 Grenzdosis (Richtwert) für Umsiedlung:</a:t>
            </a:r>
          </a:p>
          <a:p>
            <a:pPr marL="2286000" lvl="5" indent="0">
              <a:spcBef>
                <a:spcPts val="1200"/>
              </a:spcBef>
              <a:buNone/>
            </a:pPr>
            <a:r>
              <a:rPr lang="de-DE" i="1" dirty="0"/>
              <a:t>	</a:t>
            </a:r>
            <a:r>
              <a:rPr lang="de-DE" sz="2800" b="1" i="1" dirty="0"/>
              <a:t>100 Millisievert (mSv) </a:t>
            </a:r>
            <a:r>
              <a:rPr lang="de-DE" sz="2800" i="1" dirty="0"/>
              <a:t>Jahresdosis im ersten Jahr</a:t>
            </a:r>
          </a:p>
          <a:p>
            <a:pPr marL="2743200" lvl="6" indent="0">
              <a:buNone/>
            </a:pPr>
            <a:endParaRPr lang="de-DE" i="1" dirty="0"/>
          </a:p>
          <a:p>
            <a:pPr marL="2286000" lvl="5" indent="0">
              <a:buNone/>
            </a:pPr>
            <a:endParaRPr lang="de-DE" sz="2800" i="1" dirty="0"/>
          </a:p>
          <a:p>
            <a:pPr marL="2743200" lvl="6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331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Wichtige Eingreifrichtwerte für Maßnahmen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 smtClean="0"/>
              <a:t>Mögliche Strahlenbelastung wird ausgerechnet, bevor sie eintritt und verglichen mit den Werten, bei denen man etwas tun müsste: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i="1" dirty="0" smtClean="0"/>
              <a:t>Maßnahmen (hier als Beispiel) dann, wenn folgende Werte voraussichtlich überschritten werden: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10 mSv in 7 Tagen:	Aufenthalt in Gebäuden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50 mSv in 7 Tagen:	Jodtabletten </a:t>
            </a:r>
            <a:r>
              <a:rPr lang="de-DE" i="1" dirty="0"/>
              <a:t>bei Kindern &lt; 18, </a:t>
            </a:r>
            <a:r>
              <a:rPr lang="de-DE" i="1" dirty="0" smtClean="0"/>
              <a:t>Schwangere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250 mSv in 7 tagen:	Jodtabletten Erwachsene 18 – 45 Jahre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i="1" dirty="0" smtClean="0"/>
              <a:t>100 mSv in </a:t>
            </a:r>
            <a:r>
              <a:rPr lang="de-DE" i="1" dirty="0"/>
              <a:t>7</a:t>
            </a:r>
            <a:r>
              <a:rPr lang="de-DE" i="1" dirty="0" smtClean="0"/>
              <a:t> Tagen:	Evakuierung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061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599"/>
          </a:xfrm>
        </p:spPr>
        <p:txBody>
          <a:bodyPr>
            <a:normAutofit/>
          </a:bodyPr>
          <a:lstStyle/>
          <a:p>
            <a:r>
              <a:rPr lang="de-DE" sz="4000" b="1" dirty="0" smtClean="0"/>
              <a:t>Definitionen der Strahlenschutzkommisson</a:t>
            </a:r>
            <a:endParaRPr lang="de-DE" sz="4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1453" y="1520825"/>
            <a:ext cx="10515600" cy="4985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Eingreifrichtwert für „Evakuierung“: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600" b="1" i="1" dirty="0" smtClean="0"/>
              <a:t>100 </a:t>
            </a:r>
            <a:r>
              <a:rPr lang="de-DE" sz="2600" b="1" i="1" dirty="0"/>
              <a:t>mSv </a:t>
            </a:r>
            <a:r>
              <a:rPr lang="de-DE" sz="2600" i="1" dirty="0"/>
              <a:t>als Summe aus effektiver Dosis durch äußere Exposition </a:t>
            </a:r>
            <a:r>
              <a:rPr lang="de-DE" sz="2600" i="1" dirty="0" smtClean="0"/>
              <a:t>	in 	sieben </a:t>
            </a:r>
            <a:r>
              <a:rPr lang="de-DE" sz="2600" i="1" dirty="0"/>
              <a:t>Tagen und effektiver Folgedosis durch die in diesem </a:t>
            </a:r>
            <a:r>
              <a:rPr lang="de-DE" sz="2600" i="1" dirty="0" smtClean="0"/>
              <a:t>	Zeitraum 	inhalierten </a:t>
            </a:r>
            <a:r>
              <a:rPr lang="de-DE" sz="2600" i="1" dirty="0"/>
              <a:t>Radionuklide</a:t>
            </a:r>
            <a:r>
              <a:rPr lang="de-DE" sz="2600" i="1" dirty="0" smtClean="0"/>
              <a:t>.</a:t>
            </a:r>
          </a:p>
          <a:p>
            <a:pPr marL="0" indent="0">
              <a:buNone/>
            </a:pPr>
            <a:r>
              <a:rPr lang="de-DE" dirty="0"/>
              <a:t>Eingreifrichtwert für die „Einnahme von Iodtabletten“: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600" b="1" i="1" dirty="0"/>
              <a:t>50 mSv </a:t>
            </a:r>
            <a:r>
              <a:rPr lang="de-DE" sz="2600" i="1" dirty="0"/>
              <a:t>Schilddrüsendosis (Organfolgedosis) bei Kindern und 	Jugendlichen unter 18 Jahren sowie Schwangeren und von 250 </a:t>
            </a:r>
            <a:r>
              <a:rPr lang="de-DE" sz="2600" i="1" dirty="0" smtClean="0"/>
              <a:t>mSv </a:t>
            </a:r>
            <a:r>
              <a:rPr lang="de-DE" sz="2600" i="1" dirty="0"/>
              <a:t>bei </a:t>
            </a:r>
            <a:r>
              <a:rPr lang="de-DE" sz="2600" i="1" dirty="0" smtClean="0"/>
              <a:t>	Personen </a:t>
            </a:r>
            <a:r>
              <a:rPr lang="de-DE" sz="2600" i="1" dirty="0"/>
              <a:t>ab 18 Jahren bis 45 Jahren durch das im 	Zeitraum von sieben </a:t>
            </a:r>
            <a:r>
              <a:rPr lang="de-DE" sz="2600" i="1" dirty="0" smtClean="0"/>
              <a:t>	Tagen </a:t>
            </a:r>
            <a:r>
              <a:rPr lang="de-DE" sz="2600" i="1" dirty="0"/>
              <a:t>inhalierte Radioiod.</a:t>
            </a:r>
          </a:p>
          <a:p>
            <a:pPr marL="0" indent="0">
              <a:buNone/>
            </a:pPr>
            <a:r>
              <a:rPr lang="de-DE" dirty="0"/>
              <a:t>Eingreifrichtwert für die Maßnahme „Aufenthalt in Gebäuden“:</a:t>
            </a:r>
          </a:p>
          <a:p>
            <a:pPr marL="0" indent="0">
              <a:buNone/>
            </a:pPr>
            <a:r>
              <a:rPr lang="de-DE" dirty="0" smtClean="0"/>
              <a:t>	</a:t>
            </a:r>
            <a:r>
              <a:rPr lang="de-DE" sz="2600" b="1" i="1" dirty="0" smtClean="0"/>
              <a:t>10 </a:t>
            </a:r>
            <a:r>
              <a:rPr lang="de-DE" sz="2600" b="1" i="1" dirty="0"/>
              <a:t>mSv </a:t>
            </a:r>
            <a:r>
              <a:rPr lang="de-DE" sz="2600" i="1" dirty="0"/>
              <a:t>als Summe aus effektiver Dosis durch äußere Exposition in </a:t>
            </a:r>
            <a:r>
              <a:rPr lang="de-DE" sz="2600" i="1" dirty="0" smtClean="0"/>
              <a:t>		sieben </a:t>
            </a:r>
            <a:r>
              <a:rPr lang="de-DE" sz="2600" i="1" dirty="0"/>
              <a:t>Tagen und effektiver Folgedosis durch die in diesem Zeitraum </a:t>
            </a:r>
            <a:r>
              <a:rPr lang="de-DE" sz="2600" i="1" dirty="0" smtClean="0"/>
              <a:t>	inhalierten </a:t>
            </a:r>
            <a:r>
              <a:rPr lang="de-DE" sz="2600" i="1" dirty="0"/>
              <a:t>Radionuklide.</a:t>
            </a:r>
            <a:endParaRPr lang="de-DE" sz="2600" i="1" dirty="0" smtClean="0"/>
          </a:p>
          <a:p>
            <a:pPr marL="0" indent="0">
              <a:buNone/>
            </a:pPr>
            <a:endParaRPr lang="de-DE" sz="2100" dirty="0" smtClean="0"/>
          </a:p>
          <a:p>
            <a:pPr marL="0" indent="0">
              <a:buNone/>
            </a:pPr>
            <a:r>
              <a:rPr lang="de-DE" sz="2100" dirty="0" smtClean="0"/>
              <a:t>Empfehlung der Strahlenschutzkommission vom </a:t>
            </a:r>
            <a:r>
              <a:rPr lang="de-DE" sz="2100" dirty="0"/>
              <a:t>13./14. Februar 2014</a:t>
            </a:r>
          </a:p>
        </p:txBody>
      </p:sp>
    </p:spTree>
    <p:extLst>
      <p:ext uri="{BB962C8B-B14F-4D97-AF65-F5344CB8AC3E}">
        <p14:creationId xmlns:p14="http://schemas.microsoft.com/office/powerpoint/2010/main" val="8057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owerpoint_16-9_green">
  <a:themeElements>
    <a:clrScheme name="">
      <a:dk1>
        <a:srgbClr val="000000"/>
      </a:dk1>
      <a:lt1>
        <a:srgbClr val="FFFFFF"/>
      </a:lt1>
      <a:dk2>
        <a:srgbClr val="A6173B"/>
      </a:dk2>
      <a:lt2>
        <a:srgbClr val="666369"/>
      </a:lt2>
      <a:accent1>
        <a:srgbClr val="DBDADC"/>
      </a:accent1>
      <a:accent2>
        <a:srgbClr val="D49486"/>
      </a:accent2>
      <a:accent3>
        <a:srgbClr val="FFFFFF"/>
      </a:accent3>
      <a:accent4>
        <a:srgbClr val="000000"/>
      </a:accent4>
      <a:accent5>
        <a:srgbClr val="EAEAEB"/>
      </a:accent5>
      <a:accent6>
        <a:srgbClr val="C08679"/>
      </a:accent6>
      <a:hlink>
        <a:srgbClr val="CCCCFF"/>
      </a:hlink>
      <a:folHlink>
        <a:srgbClr val="B5B3B7"/>
      </a:folHlink>
    </a:clrScheme>
    <a:fontScheme name="BOKU-Market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IDRC_2014_Risk_governance_shale_gas" id="{ABADC249-37DF-4C56-A704-C7A9A9C5AD23}" vid="{8C588D9E-A29B-4BFB-A259-417812FC174A}"/>
    </a:ext>
  </a:ext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Benutzerdefiniert</PresentationFormat>
  <Paragraphs>126</Paragraphs>
  <Slides>19</Slides>
  <Notes>19</Notes>
  <HiddenSlides>2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Powerpoint_16-9_green</vt:lpstr>
      <vt:lpstr>Mögliche radiologische Auswirkungen eines Versagens des Reaktordruckbehälters des KKW Tihange 2  </vt:lpstr>
      <vt:lpstr>PowerPoint-Präsentation</vt:lpstr>
      <vt:lpstr>PowerPoint-Präsentation</vt:lpstr>
      <vt:lpstr>Wesentlicher Inhalt der Studie:</vt:lpstr>
      <vt:lpstr>PowerPoint-Präsentation</vt:lpstr>
      <vt:lpstr>Richtgrößen für Katastrophenschutzmaßnahmen</vt:lpstr>
      <vt:lpstr>PowerPoint-Präsentation</vt:lpstr>
      <vt:lpstr>Wichtige Eingreifrichtwerte für Maßnahmen</vt:lpstr>
      <vt:lpstr>Definitionen der Strahlenschutzkommisson</vt:lpstr>
      <vt:lpstr>  Ergebnisse:  Die Studie beantwortet – wie dargestellt - im Rahmen der gemachten Annahmen -  folgende Fragen:  </vt:lpstr>
      <vt:lpstr>PowerPoint-Präsentation</vt:lpstr>
      <vt:lpstr>PowerPoint-Präsentation</vt:lpstr>
      <vt:lpstr>Ergebnisse:   2.  Mit welcher Wahrscheinlichkeit wird die Region Aachen bei einem  Versagen des Reaktordruckbehälters im Kernkraftwerk Tihange 2  von einem radioaktiven Fallout betroffen, der in Tschernobyl zur  langfristigen Umsiedelung führte?</vt:lpstr>
      <vt:lpstr>PowerPoint-Präsentation</vt:lpstr>
      <vt:lpstr>Ergebnisse</vt:lpstr>
      <vt:lpstr>PowerPoint-Präsentation</vt:lpstr>
      <vt:lpstr>PowerPoint-Präsentation</vt:lpstr>
      <vt:lpstr>Weitere Ergebnisse und Zusammenfassung :</vt:lpstr>
      <vt:lpstr>Folgen für den Katastrophenschutz: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Tihange Studie</dc:title>
  <dc:creator>nm</dc:creator>
  <cp:lastModifiedBy>Seufe01</cp:lastModifiedBy>
  <cp:revision>62</cp:revision>
  <dcterms:created xsi:type="dcterms:W3CDTF">2016-08-29T21:06:40Z</dcterms:created>
  <dcterms:modified xsi:type="dcterms:W3CDTF">2016-10-28T10:38:33Z</dcterms:modified>
</cp:coreProperties>
</file>